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4"/>
  </p:sldMasterIdLst>
  <p:notesMasterIdLst>
    <p:notesMasterId r:id="rId23"/>
  </p:notesMasterIdLst>
  <p:handoutMasterIdLst>
    <p:handoutMasterId r:id="rId24"/>
  </p:handoutMasterIdLst>
  <p:sldIdLst>
    <p:sldId id="265" r:id="rId5"/>
    <p:sldId id="270" r:id="rId6"/>
    <p:sldId id="267" r:id="rId7"/>
    <p:sldId id="276" r:id="rId8"/>
    <p:sldId id="268" r:id="rId9"/>
    <p:sldId id="269" r:id="rId10"/>
    <p:sldId id="277" r:id="rId11"/>
    <p:sldId id="283" r:id="rId12"/>
    <p:sldId id="274" r:id="rId13"/>
    <p:sldId id="271" r:id="rId14"/>
    <p:sldId id="272" r:id="rId15"/>
    <p:sldId id="285" r:id="rId16"/>
    <p:sldId id="282" r:id="rId17"/>
    <p:sldId id="284" r:id="rId18"/>
    <p:sldId id="278" r:id="rId19"/>
    <p:sldId id="279" r:id="rId20"/>
    <p:sldId id="280" r:id="rId21"/>
    <p:sldId id="275" r:id="rId22"/>
  </p:sldIdLst>
  <p:sldSz cx="12188825" cy="6858000"/>
  <p:notesSz cx="6858000" cy="9144000"/>
  <p:custDataLst>
    <p:tags r:id="rId2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26" autoAdjust="0"/>
    <p:restoredTop sz="94629" autoAdjust="0"/>
  </p:normalViewPr>
  <p:slideViewPr>
    <p:cSldViewPr showGuides="1">
      <p:cViewPr varScale="1">
        <p:scale>
          <a:sx n="73" d="100"/>
          <a:sy n="73" d="100"/>
        </p:scale>
        <p:origin x="432" y="7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4/28/2017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4/28/2017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654" y="1447801"/>
            <a:ext cx="8823360" cy="3329581"/>
          </a:xfrm>
        </p:spPr>
        <p:txBody>
          <a:bodyPr anchor="b"/>
          <a:lstStyle>
            <a:lvl1pPr>
              <a:defRPr sz="71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654" y="4777380"/>
            <a:ext cx="8823360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5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4800587"/>
            <a:ext cx="8823359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654" y="685800"/>
            <a:ext cx="8823360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5" y="5367325"/>
            <a:ext cx="882335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0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447800"/>
            <a:ext cx="8823361" cy="1981200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8823361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33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391" y="1447800"/>
            <a:ext cx="7997232" cy="2323374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29898" y="3771174"/>
            <a:ext cx="7277753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4350657"/>
            <a:ext cx="8823361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061" y="971253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28060" y="2613787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424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3" y="3124201"/>
            <a:ext cx="8823362" cy="1653180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1" cy="860400"/>
          </a:xfrm>
        </p:spPr>
        <p:txBody>
          <a:bodyPr anchor="t"/>
          <a:lstStyle>
            <a:lvl1pPr marL="0" indent="0" algn="l">
              <a:buNone/>
              <a:defRPr sz="1999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533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782" y="1981200"/>
            <a:ext cx="294609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293" y="2667000"/>
            <a:ext cx="292658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2648" y="1981200"/>
            <a:ext cx="2935476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2097" y="2667000"/>
            <a:ext cx="2946027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1981200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2845" y="2667000"/>
            <a:ext cx="2931349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6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293" y="4250949"/>
            <a:ext cx="293928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293" y="2209800"/>
            <a:ext cx="293928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293" y="4827212"/>
            <a:ext cx="2939284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8363" y="4250949"/>
            <a:ext cx="292976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8362" y="2209800"/>
            <a:ext cx="292976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7009" y="4827211"/>
            <a:ext cx="293364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4250949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2844" y="2209800"/>
            <a:ext cx="2931349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2720" y="4827209"/>
            <a:ext cx="293523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67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6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2050" y="430214"/>
            <a:ext cx="1752145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294" y="887414"/>
            <a:ext cx="7421216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9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2861734"/>
            <a:ext cx="8823359" cy="1915647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0" cy="860400"/>
          </a:xfrm>
        </p:spPr>
        <p:txBody>
          <a:bodyPr anchor="t"/>
          <a:lstStyle>
            <a:lvl1pPr marL="0" indent="0" algn="l">
              <a:buNone/>
              <a:defRPr sz="1999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025" y="2060576"/>
            <a:ext cx="4395194" cy="4195763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3021" y="2056093"/>
            <a:ext cx="4395196" cy="4200245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6" y="1905000"/>
            <a:ext cx="439519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025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3023" y="1905000"/>
            <a:ext cx="439519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3023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94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2" y="1447800"/>
            <a:ext cx="3400178" cy="1447800"/>
          </a:xfrm>
        </p:spPr>
        <p:txBody>
          <a:bodyPr anchor="b"/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370" y="1447800"/>
            <a:ext cx="5194644" cy="4572000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3" y="3129281"/>
            <a:ext cx="3400177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5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606" y="1854192"/>
            <a:ext cx="5091580" cy="1574808"/>
          </a:xfrm>
        </p:spPr>
        <p:txBody>
          <a:bodyPr anchor="b">
            <a:normAutofit/>
          </a:bodyPr>
          <a:lstStyle>
            <a:lvl1pPr algn="l">
              <a:defRPr sz="35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7736" y="1143000"/>
            <a:ext cx="3199567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5083655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5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6"/>
            <a:ext cx="4035961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8"/>
            <a:ext cx="1522016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6770" y="1676400"/>
            <a:ext cx="2818666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7330" y="1"/>
            <a:ext cx="1602969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3637" y="6096000"/>
            <a:ext cx="99347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943" y="452718"/>
            <a:ext cx="9402274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5" y="2052919"/>
            <a:ext cx="894421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2866" y="1790741"/>
            <a:ext cx="990599" cy="3047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48740" y="3225337"/>
            <a:ext cx="3859795" cy="30472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49844" y="295730"/>
            <a:ext cx="837981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799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164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99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79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24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in Fighting Games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By: Jay Bishop, Jordan Cooper, Brant Dolling, and Kegan McIlwaine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let the bot know how it is doing</a:t>
            </a:r>
          </a:p>
          <a:p>
            <a:r>
              <a:rPr lang="en-US" dirty="0"/>
              <a:t>Bot awarded a point for each time an opponent dies; Loses a point for dying</a:t>
            </a:r>
          </a:p>
          <a:p>
            <a:r>
              <a:rPr lang="en-US" dirty="0"/>
              <a:t>Bot is awarded 0.01 points for each percent of damage inflicted on opponents and loses 0.01 for each percent of damage it takes</a:t>
            </a:r>
          </a:p>
          <a:p>
            <a:r>
              <a:rPr lang="en-US" dirty="0"/>
              <a:t>Bot also loses points at a reduced rate (20%) for their allies dying or sustaining damage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9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PyQT</a:t>
            </a:r>
            <a:r>
              <a:rPr lang="en-US" dirty="0"/>
              <a:t> –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Launch the bot</a:t>
            </a:r>
          </a:p>
          <a:p>
            <a:r>
              <a:rPr lang="en-US" dirty="0"/>
              <a:t>Multiplayer selection</a:t>
            </a:r>
          </a:p>
          <a:p>
            <a:r>
              <a:rPr lang="en-US" dirty="0"/>
              <a:t>Train a bot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3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</a:p>
          <a:p>
            <a:pPr lvl="1"/>
            <a:r>
              <a:rPr lang="en-US" dirty="0" smtClean="0"/>
              <a:t>Slow to train</a:t>
            </a:r>
          </a:p>
          <a:p>
            <a:pPr lvl="1"/>
            <a:r>
              <a:rPr lang="en-US" dirty="0" smtClean="0"/>
              <a:t>No way to share progress with others</a:t>
            </a:r>
          </a:p>
          <a:p>
            <a:r>
              <a:rPr lang="en-US" dirty="0" smtClean="0"/>
              <a:t>Solution</a:t>
            </a:r>
          </a:p>
          <a:p>
            <a:pPr lvl="1"/>
            <a:r>
              <a:rPr lang="en-US" dirty="0" smtClean="0"/>
              <a:t>Website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521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fix issues with Training bots</a:t>
            </a:r>
          </a:p>
          <a:p>
            <a:pPr lvl="1"/>
            <a:r>
              <a:rPr lang="en-US" dirty="0"/>
              <a:t>Pushes Training off onto others by allowing them to upload trained bots</a:t>
            </a:r>
          </a:p>
          <a:p>
            <a:pPr lvl="1"/>
            <a:r>
              <a:rPr lang="en-US" dirty="0"/>
              <a:t>Allows for more specialized bots in terms of character and stage to be created by the community</a:t>
            </a:r>
          </a:p>
          <a:p>
            <a:r>
              <a:rPr lang="en-US" dirty="0"/>
              <a:t>Allows others to share their training experiences</a:t>
            </a:r>
          </a:p>
          <a:p>
            <a:r>
              <a:rPr lang="en-US" dirty="0"/>
              <a:t>Allows users to rate and download bots trained by the community to practice their skills against a smart opponent</a:t>
            </a:r>
          </a:p>
          <a:p>
            <a:r>
              <a:rPr lang="en-US" dirty="0"/>
              <a:t>Allows for a myriad of differently trained bots to be easily accessed by those who are interested</a:t>
            </a:r>
          </a:p>
        </p:txBody>
      </p:sp>
    </p:spTree>
    <p:extLst>
      <p:ext uri="{BB962C8B-B14F-4D97-AF65-F5344CB8AC3E}">
        <p14:creationId xmlns:p14="http://schemas.microsoft.com/office/powerpoint/2010/main" val="231863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HTML/CSS/JavaScript for the frontend</a:t>
            </a:r>
          </a:p>
          <a:p>
            <a:r>
              <a:rPr lang="en-US" dirty="0"/>
              <a:t>PHP/MySQL for the backend and database design</a:t>
            </a:r>
          </a:p>
          <a:p>
            <a:r>
              <a:rPr lang="en-US" dirty="0"/>
              <a:t>JavaScript AJAX to communicate between frontend and backend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29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AboutDownloa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865" cy="6858000"/>
          </a:xfrm>
        </p:spPr>
      </p:pic>
    </p:spTree>
    <p:extLst>
      <p:ext uri="{BB962C8B-B14F-4D97-AF65-F5344CB8AC3E}">
        <p14:creationId xmlns:p14="http://schemas.microsoft.com/office/powerpoint/2010/main" val="152957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LoginRegis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77937" cy="6905849"/>
          </a:xfrm>
        </p:spPr>
      </p:pic>
    </p:spTree>
    <p:extLst>
      <p:ext uri="{BB962C8B-B14F-4D97-AF65-F5344CB8AC3E}">
        <p14:creationId xmlns:p14="http://schemas.microsoft.com/office/powerpoint/2010/main" val="301160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omePag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865" cy="6858000"/>
          </a:xfrm>
        </p:spPr>
      </p:pic>
    </p:spTree>
    <p:extLst>
      <p:ext uri="{BB962C8B-B14F-4D97-AF65-F5344CB8AC3E}">
        <p14:creationId xmlns:p14="http://schemas.microsoft.com/office/powerpoint/2010/main" val="254219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against machine learning bots</a:t>
            </a:r>
          </a:p>
          <a:p>
            <a:pPr lvl="1"/>
            <a:r>
              <a:rPr lang="en-US" dirty="0"/>
              <a:t>CPU bots can be too easy</a:t>
            </a:r>
          </a:p>
          <a:p>
            <a:pPr lvl="1"/>
            <a:r>
              <a:rPr lang="en-US" dirty="0"/>
              <a:t>Already existing bots can be easily exploited</a:t>
            </a:r>
          </a:p>
          <a:p>
            <a:pPr lvl="1"/>
            <a:r>
              <a:rPr lang="en-US" dirty="0"/>
              <a:t>Help players improve their play</a:t>
            </a:r>
          </a:p>
          <a:p>
            <a:r>
              <a:rPr lang="en-US" dirty="0"/>
              <a:t>Neural network can be applied to other games</a:t>
            </a:r>
          </a:p>
          <a:p>
            <a:pPr lvl="1"/>
            <a:r>
              <a:rPr lang="en-US" dirty="0"/>
              <a:t>Retrain on other games</a:t>
            </a:r>
          </a:p>
          <a:p>
            <a:pPr lvl="1"/>
            <a:r>
              <a:rPr lang="en-US" dirty="0"/>
              <a:t>Create new reward system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17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Smash Brothers Melee (SSBM)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Fighting game for the Nintendo GameCube</a:t>
            </a:r>
          </a:p>
          <a:p>
            <a:r>
              <a:rPr lang="en-US" dirty="0"/>
              <a:t>Players try to eliminate each other by knocking                                                    opponents off the stage</a:t>
            </a:r>
          </a:p>
          <a:p>
            <a:r>
              <a:rPr lang="en-US" dirty="0"/>
              <a:t>Damage to players is measured in a percentage                                                                          that increases as damage is sustained</a:t>
            </a:r>
          </a:p>
          <a:p>
            <a:r>
              <a:rPr lang="en-US" dirty="0"/>
              <a:t>The higher a player’s percentage, the further an                                                             attack against them will propel them</a:t>
            </a:r>
          </a:p>
        </p:txBody>
      </p:sp>
      <p:pic>
        <p:nvPicPr>
          <p:cNvPr id="1026" name="Picture 2" descr="300px-SSBM_MP_Debug_no_life_icons.png (300×225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453" y="2438400"/>
            <a:ext cx="4267198" cy="320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51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Players of this game need to train to improve their skills</a:t>
            </a:r>
          </a:p>
          <a:p>
            <a:r>
              <a:rPr lang="en-US" dirty="0"/>
              <a:t>It is difficult to find a good training partner</a:t>
            </a:r>
          </a:p>
          <a:p>
            <a:r>
              <a:rPr lang="en-US" dirty="0"/>
              <a:t>Playing against the built in bots does not adequately prepare an individual for play against other humans</a:t>
            </a:r>
          </a:p>
          <a:p>
            <a:pPr lvl="1"/>
            <a:r>
              <a:rPr lang="en-US" dirty="0"/>
              <a:t>The built in AI does not use any highly technical moves</a:t>
            </a:r>
          </a:p>
          <a:p>
            <a:pPr lvl="1"/>
            <a:r>
              <a:rPr lang="en-US" dirty="0"/>
              <a:t>The built in AI acts in a very predictable manner</a:t>
            </a:r>
          </a:p>
          <a:p>
            <a:pPr lvl="1"/>
            <a:r>
              <a:rPr lang="en-US" dirty="0"/>
              <a:t>The built in AI does not improve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12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My Video!!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7639" y="-8632"/>
            <a:ext cx="12206464" cy="6866136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4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the players a better AI to train against</a:t>
            </a:r>
          </a:p>
          <a:p>
            <a:r>
              <a:rPr lang="en-US" dirty="0"/>
              <a:t>Implement a reinforcement learning algorithm that will learn to play better than the players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7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Advantage Actor-Critic (A3C)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A3C is a reinforcement learning algorithm</a:t>
            </a:r>
          </a:p>
          <a:p>
            <a:r>
              <a:rPr lang="en-US" dirty="0"/>
              <a:t>There is one global neural network</a:t>
            </a:r>
          </a:p>
          <a:p>
            <a:r>
              <a:rPr lang="en-US" dirty="0"/>
              <a:t>Each character controlled by our program has a local neural network</a:t>
            </a:r>
          </a:p>
          <a:p>
            <a:r>
              <a:rPr lang="en-US" dirty="0"/>
              <a:t>Before training, the global network is copied to all local networks</a:t>
            </a:r>
          </a:p>
          <a:p>
            <a:r>
              <a:rPr lang="en-US" dirty="0"/>
              <a:t>When updates are calculated for a character’s network, the updates are applied to the global network</a:t>
            </a:r>
          </a:p>
          <a:p>
            <a:r>
              <a:rPr lang="en-US" dirty="0"/>
              <a:t>The global network is then copied to the local network and training continues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1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Our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025" y="2052919"/>
            <a:ext cx="8944211" cy="4195481"/>
          </a:xfrm>
        </p:spPr>
        <p:txBody>
          <a:bodyPr/>
          <a:lstStyle/>
          <a:p>
            <a:r>
              <a:rPr lang="en-US" dirty="0"/>
              <a:t>The memory watcher included in the emulator is used to get game RAM information</a:t>
            </a:r>
          </a:p>
          <a:p>
            <a:r>
              <a:rPr lang="en-US" dirty="0"/>
              <a:t>State changes are preprocessed from RAM information and shared between threads</a:t>
            </a:r>
          </a:p>
          <a:p>
            <a:r>
              <a:rPr lang="en-US" dirty="0"/>
              <a:t>A </a:t>
            </a:r>
            <a:r>
              <a:rPr lang="en-US"/>
              <a:t>character’s local neural </a:t>
            </a:r>
            <a:r>
              <a:rPr lang="en-US" dirty="0"/>
              <a:t>network is fed the current state information</a:t>
            </a:r>
          </a:p>
          <a:p>
            <a:r>
              <a:rPr lang="en-US" dirty="0"/>
              <a:t>An action is selected based on the probabilities for each action given by the neural network’s output</a:t>
            </a:r>
          </a:p>
          <a:p>
            <a:r>
              <a:rPr lang="en-US" dirty="0"/>
              <a:t>Unix named pipes are used to send controller commands to the emulator</a:t>
            </a:r>
          </a:p>
        </p:txBody>
      </p:sp>
    </p:spTree>
    <p:extLst>
      <p:ext uri="{BB962C8B-B14F-4D97-AF65-F5344CB8AC3E}">
        <p14:creationId xmlns:p14="http://schemas.microsoft.com/office/powerpoint/2010/main" val="89301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 with the Emulator</a:t>
            </a:r>
          </a:p>
        </p:txBody>
      </p:sp>
      <p:pic>
        <p:nvPicPr>
          <p:cNvPr id="4" name="Picture 4" descr="https://www.brokenjoysticks.net/wp-content/uploads/2016/01/Dolphin_New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12" y="2540000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2" y="2667000"/>
            <a:ext cx="2667000" cy="2603501"/>
          </a:xfrm>
          <a:prstGeom prst="rect">
            <a:avLst/>
          </a:prstGeom>
        </p:spPr>
      </p:pic>
      <p:cxnSp>
        <p:nvCxnSpPr>
          <p:cNvPr id="15" name="Connector: Curved 14"/>
          <p:cNvCxnSpPr>
            <a:cxnSpLocks/>
            <a:stCxn id="4" idx="2"/>
            <a:endCxn id="6" idx="2"/>
          </p:cNvCxnSpPr>
          <p:nvPr/>
        </p:nvCxnSpPr>
        <p:spPr>
          <a:xfrm rot="5400000" flipH="1">
            <a:off x="5192712" y="1638301"/>
            <a:ext cx="126999" cy="7391400"/>
          </a:xfrm>
          <a:prstGeom prst="curvedConnector3">
            <a:avLst>
              <a:gd name="adj1" fmla="val -868357"/>
            </a:avLst>
          </a:prstGeom>
          <a:ln w="177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427412" y="5715000"/>
            <a:ext cx="4953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Game RAM Changes</a:t>
            </a:r>
          </a:p>
        </p:txBody>
      </p:sp>
      <p:cxnSp>
        <p:nvCxnSpPr>
          <p:cNvPr id="23" name="Connector: Curved 22"/>
          <p:cNvCxnSpPr>
            <a:stCxn id="6" idx="0"/>
            <a:endCxn id="4" idx="0"/>
          </p:cNvCxnSpPr>
          <p:nvPr/>
        </p:nvCxnSpPr>
        <p:spPr>
          <a:xfrm rot="5400000" flipH="1" flipV="1">
            <a:off x="5192712" y="-1092200"/>
            <a:ext cx="127000" cy="7391400"/>
          </a:xfrm>
          <a:prstGeom prst="curvedConnector3">
            <a:avLst>
              <a:gd name="adj1" fmla="val 1011868"/>
            </a:avLst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732212" y="1579916"/>
            <a:ext cx="3429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Controller Actions</a:t>
            </a:r>
          </a:p>
        </p:txBody>
      </p:sp>
    </p:spTree>
    <p:extLst>
      <p:ext uri="{BB962C8B-B14F-4D97-AF65-F5344CB8AC3E}">
        <p14:creationId xmlns:p14="http://schemas.microsoft.com/office/powerpoint/2010/main" val="98029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2" y="1981200"/>
            <a:ext cx="10016104" cy="3429001"/>
          </a:xfrm>
        </p:spPr>
        <p:txBody>
          <a:bodyPr>
            <a:normAutofit/>
          </a:bodyPr>
          <a:lstStyle/>
          <a:p>
            <a:r>
              <a:rPr lang="en-US" dirty="0"/>
              <a:t>Area in which the most problems we had arise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Had to reset our training on multiple occasions</a:t>
            </a:r>
          </a:p>
          <a:p>
            <a:pPr lvl="1"/>
            <a:r>
              <a:rPr lang="en-US" dirty="0"/>
              <a:t>Can lead to overfitting if done incorrectly</a:t>
            </a:r>
          </a:p>
          <a:p>
            <a:r>
              <a:rPr lang="en-US" dirty="0"/>
              <a:t>Began training our bot against a single in-game level 5 opponent</a:t>
            </a:r>
          </a:p>
          <a:p>
            <a:r>
              <a:rPr lang="en-US" dirty="0"/>
              <a:t>Ended up using A3C’s shared network to speed up training by having two teams of two bots training with each other constantly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7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schemas.microsoft.com/office/2006/documentManagement/types"/>
    <ds:schemaRef ds:uri="http://www.w3.org/XML/1998/namespace"/>
    <ds:schemaRef ds:uri="http://purl.org/dc/terms/"/>
    <ds:schemaRef ds:uri="4873beb7-5857-4685-be1f-d57550cc96cc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1825</TotalTime>
  <Words>610</Words>
  <Application>Microsoft Office PowerPoint</Application>
  <PresentationFormat>Custom</PresentationFormat>
  <Paragraphs>74</Paragraphs>
  <Slides>18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Century Gothic</vt:lpstr>
      <vt:lpstr>Corbel</vt:lpstr>
      <vt:lpstr>Wingdings 3</vt:lpstr>
      <vt:lpstr>Ion</vt:lpstr>
      <vt:lpstr>Machine Learning in Fighting Games</vt:lpstr>
      <vt:lpstr>Super Smash Brothers Melee (SSBM)</vt:lpstr>
      <vt:lpstr>Problem</vt:lpstr>
      <vt:lpstr>PowerPoint Presentation</vt:lpstr>
      <vt:lpstr>Our Solution</vt:lpstr>
      <vt:lpstr>Asynchronous Advantage Actor-Critic (A3C)</vt:lpstr>
      <vt:lpstr>Details of Our Program</vt:lpstr>
      <vt:lpstr>Interaction with the Emulator</vt:lpstr>
      <vt:lpstr>Training</vt:lpstr>
      <vt:lpstr>Reward System</vt:lpstr>
      <vt:lpstr>PyQT – GUI</vt:lpstr>
      <vt:lpstr>Problems and Solutions</vt:lpstr>
      <vt:lpstr>Website</vt:lpstr>
      <vt:lpstr>Website</vt:lpstr>
      <vt:lpstr>PowerPoint Presentation</vt:lpstr>
      <vt:lpstr>PowerPoint Presentation</vt:lpstr>
      <vt:lpstr>PowerPoint Presentation</vt:lpstr>
      <vt:lpstr>Applications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Jay Bishop</dc:creator>
  <cp:lastModifiedBy>Jordan</cp:lastModifiedBy>
  <cp:revision>78</cp:revision>
  <dcterms:created xsi:type="dcterms:W3CDTF">2017-03-10T06:56:23Z</dcterms:created>
  <dcterms:modified xsi:type="dcterms:W3CDTF">2017-04-28T18:08:51Z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